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1" r:id="rId2"/>
    <p:sldId id="258" r:id="rId3"/>
    <p:sldId id="259" r:id="rId4"/>
    <p:sldId id="264" r:id="rId5"/>
    <p:sldId id="265" r:id="rId6"/>
    <p:sldId id="269" r:id="rId7"/>
    <p:sldId id="270" r:id="rId8"/>
    <p:sldId id="285" r:id="rId9"/>
    <p:sldId id="274" r:id="rId10"/>
    <p:sldId id="273" r:id="rId11"/>
    <p:sldId id="276" r:id="rId12"/>
    <p:sldId id="272" r:id="rId13"/>
    <p:sldId id="271" r:id="rId14"/>
    <p:sldId id="275" r:id="rId15"/>
    <p:sldId id="278" r:id="rId16"/>
    <p:sldId id="279" r:id="rId17"/>
    <p:sldId id="277" r:id="rId18"/>
    <p:sldId id="280" r:id="rId19"/>
    <p:sldId id="282" r:id="rId20"/>
    <p:sldId id="281" r:id="rId21"/>
    <p:sldId id="283" r:id="rId22"/>
    <p:sldId id="256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0945C-EDC6-46D9-ABCA-317FB532C769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FECF4-F248-4A14-A178-24BC82CD271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04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FECF4-F248-4A14-A178-24BC82CD271A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716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9B57A9-0808-6EA3-8607-1DBE893EF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CB89DE-94FC-AD50-7F64-84F5263DF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79E5FA-60C5-4B5E-69CE-43750A35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3BAB6E-8C98-7507-6D06-EA920A758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48CB55-5091-B87E-399A-83714F4B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73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5CAF0-A878-7D49-BB99-73CB972A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62D1E57-5BC0-2FC0-341A-5D1317D7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442A52-BE29-CAF7-B3FB-55D773AC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840813-47CF-8C42-FF67-96AF616D2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BC5A15-8DCE-E494-EC39-C55D49CD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64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46B1B5B-43E1-CF13-2977-A9C9E867B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13DA877-FABA-C8E0-9A92-261ECD1EF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366EFA-23FE-74F0-2CBC-09D49BB79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89D087-6CA0-2172-0BF2-B1CAA670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B29DED-AC21-723D-E5C5-7894B1A1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61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02D7D-513B-AC60-59F2-10F2CA8F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7B8E35-B491-AA7B-E3ED-8E85E45B4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3B0087-48EF-DE89-1F1E-8EA3E0FBE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B88DB0-0693-0AD3-EEFF-B90829A5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334088-EAB2-797C-30BE-8121683B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46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DA7A2-DC3C-A41A-522F-686C4006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F4B412-06C4-AA9F-9EE0-677654612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6F61D9-B72A-4659-6E5D-D51948284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35910F-A66B-38D9-15CF-324ED14C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527BB1-EBF1-EDE1-250C-53363754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618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422B00-CE0E-ACE7-B54D-1827D22C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8EEAE3-13E0-4E76-8E69-E89747AD1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9EB476-DB48-F964-0566-94C1808EA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9011B8B-3023-D72F-8587-B8C49BF0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8278EB-4239-0037-D62A-DFD1E2015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109308-6901-C7D9-1900-0AD7D691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42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F7353-59C9-4042-5D4B-36486616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E73FF9-257C-3749-2BD0-F1B091DF3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14E275-1B86-AEA5-5EAE-5B72B0825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853DEE4-7555-8B1F-4D84-ECF47F6EA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EEBDE94-E377-CC40-4F5F-6C29FF1B3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8784251-2ECB-D2AF-A012-4D830409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C82C6AD-79F4-F8B9-6F6D-F71001B9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24E820-506D-4189-D769-261115059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4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77670-0824-4904-E448-20649F71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04AECBC-6BCA-E168-0B88-FE72B87C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102F3E-B461-90D7-5177-46E641737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8EB318-3F76-F665-73C6-C7FBC4F0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48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DBA7692-B5B3-FF87-3A2D-2794E1DD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9B246D3-CE98-6B26-60AB-B953D54E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756B1EA-AA8C-D28B-F043-9932E0AC7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2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6B61C-456F-0014-0F2A-33858A38A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A2C36-3CC0-B41A-9822-36F8288C0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B4E816-C758-0BB5-4D23-25C1A3839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C48342-3418-4DA8-78C4-11859F82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69A87B-0FD2-5573-9E9F-EE06004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0CD41B9-2E84-81AC-B24B-4CDC2493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53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AF85A-C2BD-8316-5A09-D71492E6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47CFA5B-66AC-2D5B-F026-FAD38C39D4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EAE6B0-1BCA-35A1-BF0B-4E0733DDA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7DD0E0-D615-BF66-5D8B-94BB4CED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DC0BC9-CDFB-AE05-70DB-1B368CDA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611610-C4A9-D7F2-836A-658CFA60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41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4F9F6ED-139A-E960-5522-39427CC8E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A2AF12-5D33-C60C-67E0-342CD4A6B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17F8B1-6871-A0B5-D00C-214154BA3D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34032D-6A22-4F98-BDDE-E876A2FC2625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A90B8E-1B75-7039-6AD0-D13C42F67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FA677F-394D-A385-21DF-954ED4BF7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907762-1EA0-4CD7-B65F-ACF25ABCA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01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4D8C46-00C9-C707-8ED6-B214BF05C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4164820"/>
          </a:xfrm>
        </p:spPr>
        <p:txBody>
          <a:bodyPr anchor="t">
            <a:normAutofit/>
          </a:bodyPr>
          <a:lstStyle/>
          <a:p>
            <a:pPr algn="r"/>
            <a:r>
              <a:rPr lang="en-US" sz="6800" dirty="0">
                <a:solidFill>
                  <a:srgbClr val="FFFFFF"/>
                </a:solidFill>
              </a:rPr>
              <a:t>Instead of becoming psychotic</a:t>
            </a:r>
            <a:br>
              <a:rPr lang="en-US" sz="6800" dirty="0">
                <a:solidFill>
                  <a:srgbClr val="FFFFFF"/>
                </a:solidFill>
              </a:rPr>
            </a:br>
            <a:r>
              <a:rPr lang="en-US" sz="6800" dirty="0">
                <a:solidFill>
                  <a:srgbClr val="FFFFFF"/>
                </a:solidFill>
              </a:rPr>
              <a:t> </a:t>
            </a:r>
            <a:r>
              <a:rPr lang="en-US" sz="6800">
                <a:solidFill>
                  <a:srgbClr val="FFFFFF"/>
                </a:solidFill>
              </a:rPr>
              <a:t>I chose </a:t>
            </a:r>
            <a:r>
              <a:rPr lang="en-US" sz="6800" dirty="0">
                <a:solidFill>
                  <a:srgbClr val="FFFFFF"/>
                </a:solidFill>
              </a:rPr>
              <a:t>to be a psychiatrist.</a:t>
            </a:r>
            <a:endParaRPr lang="en-GB" sz="6800" dirty="0">
              <a:solidFill>
                <a:srgbClr val="FFFFFF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16647DA-F0EF-7A55-8220-00290EE68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3415" y="5062846"/>
            <a:ext cx="8883512" cy="1414153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</a:rPr>
              <a:t>One has a better position; </a:t>
            </a:r>
          </a:p>
          <a:p>
            <a:pPr algn="l"/>
            <a:r>
              <a:rPr lang="en-GB" sz="2000" dirty="0">
                <a:solidFill>
                  <a:srgbClr val="FFFFFF"/>
                </a:solidFill>
              </a:rPr>
              <a:t>one can watch what is </a:t>
            </a:r>
            <a:r>
              <a:rPr lang="en-GB" sz="2000" dirty="0" err="1">
                <a:solidFill>
                  <a:srgbClr val="FFFFFF"/>
                </a:solidFill>
              </a:rPr>
              <a:t>is</a:t>
            </a:r>
            <a:r>
              <a:rPr lang="en-GB" sz="2000" dirty="0">
                <a:solidFill>
                  <a:srgbClr val="FFFFFF"/>
                </a:solidFill>
              </a:rPr>
              <a:t> going on in a family from the outside and take a strategic position</a:t>
            </a:r>
          </a:p>
          <a:p>
            <a:pPr algn="l"/>
            <a:r>
              <a:rPr lang="en-GB" sz="2000" dirty="0">
                <a:solidFill>
                  <a:srgbClr val="FFFFFF"/>
                </a:solidFill>
              </a:rPr>
              <a:t>No, I’m not traumatised, stating this would be an insult to my clients </a:t>
            </a:r>
          </a:p>
        </p:txBody>
      </p:sp>
      <p:sp>
        <p:nvSpPr>
          <p:cNvPr id="4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17" y="1623396"/>
            <a:ext cx="10421658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So, my father grew up without his mom (dad was in Indonesia)  with an aunt and uncle and was very unhappy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have never understood why he decided to be a clergyman, with this family story. Why serve an institution which betrayed your family.</a:t>
            </a: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40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04" y="583345"/>
            <a:ext cx="9114883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church of my father’s dad was very orthodox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 dad developed  an interpretation of religion where love thy neighbors was the. most  important  commandment  </a:t>
            </a: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08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04" y="583345"/>
            <a:ext cx="9114883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200" dirty="0">
                <a:solidFill>
                  <a:srgbClr val="FFFFFF"/>
                </a:solidFill>
              </a:rPr>
              <a:t>So, m</a:t>
            </a: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 mom and dad were raised in a very authoritarian manner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They decided to be very tolerant in raising their own children 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17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04" y="583345"/>
            <a:ext cx="9114883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misbehaved especially to my brother and sister on whom I was jealous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misbehaved and felt very guilty about this.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6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overdekt, persoon&#10;&#10;Automatisch gegenereerde beschrijving">
            <a:extLst>
              <a:ext uri="{FF2B5EF4-FFF2-40B4-BE49-F238E27FC236}">
                <a16:creationId xmlns:a16="http://schemas.microsoft.com/office/drawing/2014/main" id="{8BE62878-EB6D-0791-8AD9-13876DD34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1666"/>
          <a:stretch/>
        </p:blipFill>
        <p:spPr>
          <a:xfrm rot="5400000">
            <a:off x="2620540" y="1418076"/>
            <a:ext cx="6875812" cy="4039673"/>
          </a:xfrm>
          <a:prstGeom prst="rect">
            <a:avLst/>
          </a:pr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2" y="2945176"/>
            <a:ext cx="2984937" cy="27579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 sometimes I misbehaved, and this was tolerated until my mom exploded, which was scaring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was  convinced that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would always hurt my 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brother and sister so I isolated myself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546" y="798490"/>
            <a:ext cx="2648183" cy="1361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Afbeelding 4" descr="Afbeelding met Menselijk gezicht, kleding, persoon, jas&#10;&#10;Automatisch gegenereerde beschrijving">
            <a:extLst>
              <a:ext uri="{FF2B5EF4-FFF2-40B4-BE49-F238E27FC236}">
                <a16:creationId xmlns:a16="http://schemas.microsoft.com/office/drawing/2014/main" id="{07429C7A-782F-8F23-3855-1D65979278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9" r="10682" b="-2"/>
          <a:stretch/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75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>
            <a:extLst>
              <a:ext uri="{FF2B5EF4-FFF2-40B4-BE49-F238E27FC236}">
                <a16:creationId xmlns:a16="http://schemas.microsoft.com/office/drawing/2014/main" id="{5FDAB7E2-056F-00EF-4265-275F25BB2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7" r="-2" b="20857"/>
          <a:stretch/>
        </p:blipFill>
        <p:spPr bwMode="auto">
          <a:xfrm>
            <a:off x="576485" y="571499"/>
            <a:ext cx="5383334" cy="33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Graphic 2">
            <a:extLst>
              <a:ext uri="{FF2B5EF4-FFF2-40B4-BE49-F238E27FC236}">
                <a16:creationId xmlns:a16="http://schemas.microsoft.com/office/drawing/2014/main" id="{4971DFCD-48D8-36C7-80C4-895E16CCC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46" b="3"/>
          <a:stretch/>
        </p:blipFill>
        <p:spPr bwMode="auto">
          <a:xfrm>
            <a:off x="6237334" y="571501"/>
            <a:ext cx="5383334" cy="33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15A9689-0F7D-8EC5-EAB0-D9F6B611025C}"/>
              </a:ext>
            </a:extLst>
          </p:cNvPr>
          <p:cNvSpPr txBox="1"/>
          <p:nvPr/>
        </p:nvSpPr>
        <p:spPr>
          <a:xfrm>
            <a:off x="426027" y="4499264"/>
            <a:ext cx="21688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Maybe that’s why these pictures made such an impression on me</a:t>
            </a:r>
          </a:p>
        </p:txBody>
      </p:sp>
    </p:spTree>
    <p:extLst>
      <p:ext uri="{BB962C8B-B14F-4D97-AF65-F5344CB8AC3E}">
        <p14:creationId xmlns:p14="http://schemas.microsoft.com/office/powerpoint/2010/main" val="745737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04" y="583345"/>
            <a:ext cx="9114883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family work I promoted clear communication and limit setting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accordance with family practice in the seventies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Jay Haley, forgotten  by ISPS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24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47">
            <a:extLst>
              <a:ext uri="{FF2B5EF4-FFF2-40B4-BE49-F238E27FC236}">
                <a16:creationId xmlns:a16="http://schemas.microsoft.com/office/drawing/2014/main" id="{AE47195D-EC06-4298-8805-0F0D6599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His theory is forgotten, without a good reason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7908" y="5086350"/>
            <a:ext cx="2446465" cy="117829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  <a:p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DDCF41B-067E-00A2-80C6-FBE0BFB2B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517" y="858525"/>
            <a:ext cx="3270471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33D7C3-6CCF-3078-E7CF-C31A23BD5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8" b="-2"/>
          <a:stretch/>
        </p:blipFill>
        <p:spPr bwMode="auto">
          <a:xfrm>
            <a:off x="4457706" y="1621968"/>
            <a:ext cx="3685032" cy="36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Rectangle 105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11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04" y="583345"/>
            <a:ext cx="9114883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Luckily, my own therapist knew what I needed. I consulted him on a moment when I had the idea that I trespassed my teachers.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 stated Margreet you are so aggressive.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then he confronted me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67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04" y="583345"/>
            <a:ext cx="9114883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didn’t sleep the next week. The cat was my only </a:t>
            </a:r>
            <a:r>
              <a:rPr lang="en-US" sz="6200" dirty="0">
                <a:solidFill>
                  <a:srgbClr val="FFFFFF"/>
                </a:solidFill>
              </a:rPr>
              <a:t>c</a:t>
            </a: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onsolation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 in the next session I could find polite words to criticize him and felt safe and protected.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88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>
            <a:extLst>
              <a:ext uri="{FF2B5EF4-FFF2-40B4-BE49-F238E27FC236}">
                <a16:creationId xmlns:a16="http://schemas.microsoft.com/office/drawing/2014/main" id="{5FDAB7E2-056F-00EF-4265-275F25BB2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7" r="-2" b="20857"/>
          <a:stretch/>
        </p:blipFill>
        <p:spPr bwMode="auto">
          <a:xfrm>
            <a:off x="576485" y="571499"/>
            <a:ext cx="5383334" cy="33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Graphic 2">
            <a:extLst>
              <a:ext uri="{FF2B5EF4-FFF2-40B4-BE49-F238E27FC236}">
                <a16:creationId xmlns:a16="http://schemas.microsoft.com/office/drawing/2014/main" id="{4971DFCD-48D8-36C7-80C4-895E16CCC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46" b="3"/>
          <a:stretch/>
        </p:blipFill>
        <p:spPr bwMode="auto">
          <a:xfrm>
            <a:off x="6237334" y="571501"/>
            <a:ext cx="5383334" cy="33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15A9689-0F7D-8EC5-EAB0-D9F6B611025C}"/>
              </a:ext>
            </a:extLst>
          </p:cNvPr>
          <p:cNvSpPr txBox="1"/>
          <p:nvPr/>
        </p:nvSpPr>
        <p:spPr>
          <a:xfrm>
            <a:off x="426027" y="4499264"/>
            <a:ext cx="216885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When I was 16 my father worked in a psychiatric hospital. </a:t>
            </a:r>
          </a:p>
          <a:p>
            <a:r>
              <a:rPr lang="en-GB" sz="3200" dirty="0"/>
              <a:t>We had a book at home with pictures patients made</a:t>
            </a:r>
          </a:p>
          <a:p>
            <a:r>
              <a:rPr lang="en-GB" sz="3200" dirty="0"/>
              <a:t> on art therapy, which made a deep impression on me,</a:t>
            </a:r>
          </a:p>
          <a:p>
            <a:r>
              <a:rPr lang="en-GB" sz="3200" dirty="0"/>
              <a:t> the book was full of pictures like these</a:t>
            </a:r>
          </a:p>
        </p:txBody>
      </p:sp>
    </p:spTree>
    <p:extLst>
      <p:ext uri="{BB962C8B-B14F-4D97-AF65-F5344CB8AC3E}">
        <p14:creationId xmlns:p14="http://schemas.microsoft.com/office/powerpoint/2010/main" val="1470230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04" y="583345"/>
            <a:ext cx="9114883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Years later I met him and told what</a:t>
            </a:r>
            <a:r>
              <a:rPr lang="en-US" sz="6200" dirty="0">
                <a:solidFill>
                  <a:srgbClr val="FFFFFF"/>
                </a:solidFill>
              </a:rPr>
              <a:t> new care we </a:t>
            </a: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had developed in Utrecht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Ah he said: told you so Margreet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23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04" y="583345"/>
            <a:ext cx="9114883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method is called 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family psychoeducation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is well researched but not used in ISPS.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3BD85B3-5F20-0BDB-6431-FBD037460A7F}"/>
              </a:ext>
            </a:extLst>
          </p:cNvPr>
          <p:cNvSpPr txBox="1"/>
          <p:nvPr/>
        </p:nvSpPr>
        <p:spPr>
          <a:xfrm>
            <a:off x="1131803" y="5553670"/>
            <a:ext cx="46505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Don’t know if open dialogue has common</a:t>
            </a:r>
          </a:p>
          <a:p>
            <a:r>
              <a:rPr lang="en-GB" dirty="0">
                <a:solidFill>
                  <a:schemeClr val="bg1"/>
                </a:solidFill>
              </a:rPr>
              <a:t>characteristics with Family Psychoeducation</a:t>
            </a:r>
          </a:p>
          <a:p>
            <a:r>
              <a:rPr lang="en-GB" dirty="0">
                <a:solidFill>
                  <a:schemeClr val="bg1"/>
                </a:solidFill>
              </a:rPr>
              <a:t>I mean in practise not theory</a:t>
            </a:r>
          </a:p>
          <a:p>
            <a:r>
              <a:rPr lang="en-GB" dirty="0">
                <a:solidFill>
                  <a:schemeClr val="bg1"/>
                </a:solidFill>
              </a:rPr>
              <a:t>Would be interesting research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798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45DC394-4B49-4A3F-80DF-6A554897F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0805F34-E077-5991-1796-026D05FA8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dirty="0">
                <a:solidFill>
                  <a:srgbClr val="FFFFFF"/>
                </a:solidFill>
              </a:rPr>
              <a:t>The loneliness</a:t>
            </a:r>
            <a:br>
              <a:rPr lang="en-US" sz="5600" dirty="0">
                <a:solidFill>
                  <a:srgbClr val="FFFFFF"/>
                </a:solidFill>
              </a:rPr>
            </a:br>
            <a:r>
              <a:rPr lang="en-US" sz="5600" dirty="0">
                <a:solidFill>
                  <a:srgbClr val="FFFFFF"/>
                </a:solidFill>
              </a:rPr>
              <a:t>of psychosis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DF819A9-3C77-0F34-499F-7B44C7430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0136" y="3505199"/>
            <a:ext cx="5141949" cy="11981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The role of  safe conflicts in prevention and recovery from psychosis</a:t>
            </a:r>
          </a:p>
        </p:txBody>
      </p:sp>
      <p:pic>
        <p:nvPicPr>
          <p:cNvPr id="8" name="Tijdelijke aanduiding voor afbeelding 7" descr="Afbeelding met tekst, wolk, schermopname, poster&#10;&#10;Automatisch gegenereerde beschrijving">
            <a:extLst>
              <a:ext uri="{FF2B5EF4-FFF2-40B4-BE49-F238E27FC236}">
                <a16:creationId xmlns:a16="http://schemas.microsoft.com/office/drawing/2014/main" id="{6EAFF6FE-50C2-1D37-A17C-615C19A856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"/>
          <a:stretch/>
        </p:blipFill>
        <p:spPr>
          <a:xfrm>
            <a:off x="7480300" y="10"/>
            <a:ext cx="4711700" cy="6857990"/>
          </a:xfrm>
          <a:prstGeom prst="rect">
            <a:avLst/>
          </a:prstGeom>
        </p:spPr>
      </p:pic>
      <p:sp>
        <p:nvSpPr>
          <p:cNvPr id="26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1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asked: Dad, do I have schizophrenia?</a:t>
            </a:r>
            <a:br>
              <a:rPr lang="en-US" sz="6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Nah, he said, you are quite normal Margreet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5972174"/>
            <a:ext cx="8578699" cy="5048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But I was quite lonely especially when I was a child </a:t>
            </a: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8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Later research revealed that loneliness is a risk factor in developing psychosis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(Veling, Jean-Paul Selten)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5972174"/>
            <a:ext cx="8578699" cy="5048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See book on 2019 conference when it is published 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29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 parents didn’t feel at home in the village where my father was a clergyman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F16C1E1-E84D-B3A0-02F1-1A8869432C97}"/>
              </a:ext>
            </a:extLst>
          </p:cNvPr>
          <p:cNvSpPr txBox="1"/>
          <p:nvPr/>
        </p:nvSpPr>
        <p:spPr>
          <a:xfrm>
            <a:off x="1042497" y="5410458"/>
            <a:ext cx="58842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People in the village didn’t read books</a:t>
            </a:r>
          </a:p>
          <a:p>
            <a:r>
              <a:rPr lang="en-GB" dirty="0">
                <a:solidFill>
                  <a:schemeClr val="bg1"/>
                </a:solidFill>
              </a:rPr>
              <a:t>At least they didn’t talk about it</a:t>
            </a:r>
          </a:p>
          <a:p>
            <a:r>
              <a:rPr lang="en-GB" dirty="0">
                <a:solidFill>
                  <a:schemeClr val="bg1"/>
                </a:solidFill>
              </a:rPr>
              <a:t>My schoolmates called me </a:t>
            </a:r>
            <a:r>
              <a:rPr lang="en-GB" dirty="0" err="1">
                <a:solidFill>
                  <a:schemeClr val="bg1"/>
                </a:solidFill>
              </a:rPr>
              <a:t>nuver</a:t>
            </a:r>
            <a:r>
              <a:rPr lang="en-GB" dirty="0">
                <a:solidFill>
                  <a:schemeClr val="bg1"/>
                </a:solidFill>
              </a:rPr>
              <a:t> (weird)</a:t>
            </a:r>
          </a:p>
          <a:p>
            <a:r>
              <a:rPr lang="en-GB" dirty="0">
                <a:solidFill>
                  <a:schemeClr val="bg1"/>
                </a:solidFill>
              </a:rPr>
              <a:t>A guy sitting next to me was quite intelligent</a:t>
            </a:r>
          </a:p>
          <a:p>
            <a:r>
              <a:rPr lang="en-GB" dirty="0">
                <a:solidFill>
                  <a:schemeClr val="bg1"/>
                </a:solidFill>
              </a:rPr>
              <a:t>But his dad forbid him to go to secondary education</a:t>
            </a:r>
          </a:p>
        </p:txBody>
      </p:sp>
    </p:spTree>
    <p:extLst>
      <p:ext uri="{BB962C8B-B14F-4D97-AF65-F5344CB8AC3E}">
        <p14:creationId xmlns:p14="http://schemas.microsoft.com/office/powerpoint/2010/main" val="961138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04" y="583345"/>
            <a:ext cx="9114883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 mom felt unhappy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 she never talked about it. 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She didn’t talk about her feelings at all, except when she was very angry, which was scary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F16C1E1-E84D-B3A0-02F1-1A8869432C97}"/>
              </a:ext>
            </a:extLst>
          </p:cNvPr>
          <p:cNvSpPr txBox="1"/>
          <p:nvPr/>
        </p:nvSpPr>
        <p:spPr>
          <a:xfrm>
            <a:off x="1042497" y="5712448"/>
            <a:ext cx="6256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>
                <a:solidFill>
                  <a:srgbClr val="FFFFFF"/>
                </a:solidFill>
              </a:rPr>
              <a:t>Why is clear communication so important in development?</a:t>
            </a:r>
          </a:p>
          <a:p>
            <a:pPr algn="l"/>
            <a:r>
              <a:rPr lang="en-GB" sz="1800" dirty="0">
                <a:solidFill>
                  <a:srgbClr val="FFFFFF"/>
                </a:solidFill>
              </a:rPr>
              <a:t>I wrote a book about this, not accepted by Routledge</a:t>
            </a:r>
          </a:p>
          <a:p>
            <a:pPr algn="l"/>
            <a:r>
              <a:rPr lang="en-GB" sz="1800" dirty="0">
                <a:solidFill>
                  <a:srgbClr val="FFFFFF"/>
                </a:solidFill>
              </a:rPr>
              <a:t>(I identify with Friedrich Nietzsche)</a:t>
            </a:r>
          </a:p>
        </p:txBody>
      </p:sp>
    </p:spTree>
    <p:extLst>
      <p:ext uri="{BB962C8B-B14F-4D97-AF65-F5344CB8AC3E}">
        <p14:creationId xmlns:p14="http://schemas.microsoft.com/office/powerpoint/2010/main" val="1961009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1366983"/>
            <a:ext cx="6062387" cy="338118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Mom’s dad</a:t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He was always in his</a:t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study. Tobacco behind</a:t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his books in case there </a:t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would be another war.</a:t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He was very </a:t>
            </a:r>
            <a:r>
              <a:rPr lang="en-GB" sz="4400" dirty="0" err="1">
                <a:solidFill>
                  <a:schemeClr val="bg1"/>
                </a:solidFill>
              </a:rPr>
              <a:t>authorative</a:t>
            </a:r>
            <a:br>
              <a:rPr lang="en-GB" sz="2000" dirty="0">
                <a:solidFill>
                  <a:schemeClr val="bg1"/>
                </a:solidFill>
              </a:rPr>
            </a:br>
            <a:endParaRPr lang="en-US" sz="6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Afbeelding 8" descr="Afbeelding met kleding, persoon, Menselijk gezicht, heer&#10;&#10;Automatisch gegenereerde beschrijving">
            <a:extLst>
              <a:ext uri="{FF2B5EF4-FFF2-40B4-BE49-F238E27FC236}">
                <a16:creationId xmlns:a16="http://schemas.microsoft.com/office/drawing/2014/main" id="{63A10A84-F7B6-603F-E0F1-2115EB0EC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03" y="951679"/>
            <a:ext cx="2955670" cy="41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64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1366983"/>
            <a:ext cx="6062387" cy="3381182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GB" sz="2000" dirty="0">
                <a:solidFill>
                  <a:schemeClr val="bg1"/>
                </a:solidFill>
              </a:rPr>
            </a:br>
            <a:endParaRPr lang="en-US" sz="6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189435-C160-BF5F-1FCF-FE455BA7F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63" y="1037065"/>
            <a:ext cx="10536639" cy="400657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2E34C31-F613-FF3E-452E-93FF966A6806}"/>
              </a:ext>
            </a:extLst>
          </p:cNvPr>
          <p:cNvSpPr txBox="1"/>
          <p:nvPr/>
        </p:nvSpPr>
        <p:spPr>
          <a:xfrm rot="10800000" flipV="1">
            <a:off x="2156058" y="5271384"/>
            <a:ext cx="679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My father and mother with mom’s family</a:t>
            </a:r>
          </a:p>
        </p:txBody>
      </p:sp>
    </p:spTree>
    <p:extLst>
      <p:ext uri="{BB962C8B-B14F-4D97-AF65-F5344CB8AC3E}">
        <p14:creationId xmlns:p14="http://schemas.microsoft.com/office/powerpoint/2010/main" val="2361436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82566-34EC-3247-4629-750C1EAC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04" y="583345"/>
            <a:ext cx="9114883" cy="41648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Fotos of my father's family are not in my possession.</a:t>
            </a: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6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 this story was told many times: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His dad worked as a missionary in Indonesia. His wife became ill and died.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There was no support at all from his church. This was experienced as a betrayal</a:t>
            </a:r>
            <a:endParaRPr lang="en-US" sz="6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471173-817A-B1C3-7D9A-12243194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8228" y="4748166"/>
            <a:ext cx="9441815" cy="172883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813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803</Words>
  <Application>Microsoft Office PowerPoint</Application>
  <PresentationFormat>Breedbeeld</PresentationFormat>
  <Paragraphs>1949</Paragraphs>
  <Slides>22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Kantoorthema</vt:lpstr>
      <vt:lpstr>Instead of becoming psychotic  I chose to be a psychiatrist.</vt:lpstr>
      <vt:lpstr>PowerPoint-presentatie</vt:lpstr>
      <vt:lpstr>I asked: Dad, do I have schizophrenia? Nah, he said, you are quite normal Margreet</vt:lpstr>
      <vt:lpstr>Later research revealed that loneliness is a risk factor in developing psychosis (Veling, Jean-Paul Selten)</vt:lpstr>
      <vt:lpstr>My parents didn’t feel at home in the village where my father was a clergyman</vt:lpstr>
      <vt:lpstr>My mom felt unhappy But she never talked about it.  She didn’t talk about her feelings at all, except when she was very angry, which was scary</vt:lpstr>
      <vt:lpstr>Mom’s dad He was always in his study. Tobacco behind his books in case there  would be another war. He was very authorative </vt:lpstr>
      <vt:lpstr> </vt:lpstr>
      <vt:lpstr>Fotos of my father's family are not in my possession.  But this story was told many times: His dad worked as a missionary in Indonesia. His wife became ill and died. There was no support at all from his church. This was experienced as a betrayal</vt:lpstr>
      <vt:lpstr>So, my father grew up without his mom (dad was in Indonesia)  with an aunt and uncle and was very unhappy I have never understood why he decided to be a clergyman, with this family story. Why serve an institution which betrayed your family.</vt:lpstr>
      <vt:lpstr>The church of my father’s dad was very orthodox My dad developed  an interpretation of religion where love thy neighbors was the. most  important  commandment  </vt:lpstr>
      <vt:lpstr>So, my mom and dad were raised in a very authoritarian manner They decided to be very tolerant in raising their own children  </vt:lpstr>
      <vt:lpstr>I misbehaved especially to my brother and sister on whom I was jealous I misbehaved and felt very guilty about this.                                                                        </vt:lpstr>
      <vt:lpstr>So sometimes I misbehaved, and this was tolerated until my mom exploded, which was scaring  I was  convinced that I would always hurt my  brother and sister so I isolated myself</vt:lpstr>
      <vt:lpstr>PowerPoint-presentatie</vt:lpstr>
      <vt:lpstr>In family work I promoted clear communication and limit setting  in accordance with family practice in the seventies Jay Haley, forgotten  by ISPS</vt:lpstr>
      <vt:lpstr>His theory is forgotten, without a good reason</vt:lpstr>
      <vt:lpstr>Luckily, my own therapist knew what I needed. I consulted him on a moment when I had the idea that I trespassed my teachers. He stated Margreet you are so aggressive. And then he confronted me</vt:lpstr>
      <vt:lpstr>I didn’t sleep the next week. The cat was my only consolation But in the next session I could find polite words to criticize him and felt safe and protected.</vt:lpstr>
      <vt:lpstr>Years later I met him and told what new care we had developed in Utrecht Ah he said: told you so Margreet</vt:lpstr>
      <vt:lpstr>The method is called  family psychoeducation and is well researched but not used in ISPS.</vt:lpstr>
      <vt:lpstr>The loneliness of psychosis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loneliness of psychose</dc:title>
  <dc:creator>Margreet de Pater</dc:creator>
  <cp:lastModifiedBy>Margreet de Pater</cp:lastModifiedBy>
  <cp:revision>23</cp:revision>
  <dcterms:created xsi:type="dcterms:W3CDTF">2024-05-28T15:53:01Z</dcterms:created>
  <dcterms:modified xsi:type="dcterms:W3CDTF">2024-06-03T16:32:37Z</dcterms:modified>
</cp:coreProperties>
</file>